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Nunito Semi Bold"/>
      <p:regular r:id="rId15"/>
    </p:embeddedFont>
    <p:embeddedFont>
      <p:font typeface="Nunito Semi Bold"/>
      <p:regular r:id="rId16"/>
    </p:embeddedFont>
    <p:embeddedFont>
      <p:font typeface="Nunito Semi Bold"/>
      <p:regular r:id="rId17"/>
    </p:embeddedFont>
    <p:embeddedFont>
      <p:font typeface="Nunito Semi Bold"/>
      <p:regular r:id="rId18"/>
    </p:embeddedFont>
    <p:embeddedFont>
      <p:font typeface="PT Sans"/>
      <p:regular r:id="rId19"/>
    </p:embeddedFont>
    <p:embeddedFont>
      <p:font typeface="PT Sans"/>
      <p:regular r:id="rId20"/>
    </p:embeddedFont>
    <p:embeddedFont>
      <p:font typeface="PT Sans"/>
      <p:regular r:id="rId21"/>
    </p:embeddedFont>
    <p:embeddedFont>
      <p:font typeface="PT Sans"/>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3-1.png>
</file>

<file path=ppt/media/image-3-2.png>
</file>

<file path=ppt/media/image-4-1.png>
</file>

<file path=ppt/media/image-5-1.png>
</file>

<file path=ppt/media/image-7-1.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image" Target="../media/image-1002-1.png"/><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image" Target="../media/image-1003-1.png"/><Relationship Id="rId2"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image" Target="../media/image-1004-1.png"/><Relationship Id="rId2"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image" Target="../media/image-1005-1.png"/><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1006-1.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image" Target="../media/image-1007-1.png"/><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image" Target="../media/image-1008-1.png"/><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image" Target="../media/image-1009-1.png"/><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2557939"/>
            <a:ext cx="7468553" cy="971550"/>
          </a:xfrm>
          <a:prstGeom prst="rect">
            <a:avLst/>
          </a:prstGeom>
          <a:noFill/>
          <a:ln/>
        </p:spPr>
        <p:txBody>
          <a:bodyPr wrap="none" lIns="0" tIns="0" rIns="0" bIns="0" rtlCol="0" anchor="t"/>
          <a:lstStyle/>
          <a:p>
            <a:pPr algn="l" indent="0" marL="0">
              <a:lnSpc>
                <a:spcPts val="7650"/>
              </a:lnSpc>
              <a:buNone/>
            </a:pPr>
            <a:r>
              <a:rPr lang="en-US" sz="6100" b="1" dirty="0">
                <a:solidFill>
                  <a:srgbClr val="00002E"/>
                </a:solidFill>
                <a:latin typeface="Nunito Semi Bold" pitchFamily="34" charset="0"/>
                <a:ea typeface="Nunito Semi Bold" pitchFamily="34" charset="-122"/>
                <a:cs typeface="Nunito Semi Bold" pitchFamily="34" charset="-120"/>
              </a:rPr>
              <a:t>Küresel Gıda İsrafı</a:t>
            </a:r>
            <a:endParaRPr lang="en-US" sz="6100" dirty="0"/>
          </a:p>
        </p:txBody>
      </p:sp>
      <p:sp>
        <p:nvSpPr>
          <p:cNvPr id="4" name="Text 1"/>
          <p:cNvSpPr/>
          <p:nvPr/>
        </p:nvSpPr>
        <p:spPr>
          <a:xfrm>
            <a:off x="6324124" y="3888462"/>
            <a:ext cx="7468553" cy="478631"/>
          </a:xfrm>
          <a:prstGeom prst="rect">
            <a:avLst/>
          </a:prstGeom>
          <a:noFill/>
          <a:ln/>
        </p:spPr>
        <p:txBody>
          <a:bodyPr wrap="none" lIns="0" tIns="0" rIns="0" bIns="0" rtlCol="0" anchor="t"/>
          <a:lstStyle/>
          <a:p>
            <a:pPr algn="l" indent="0" marL="0">
              <a:lnSpc>
                <a:spcPts val="3750"/>
              </a:lnSpc>
              <a:buNone/>
            </a:pPr>
            <a:r>
              <a:rPr lang="en-US" sz="2350" dirty="0">
                <a:solidFill>
                  <a:srgbClr val="00002E"/>
                </a:solidFill>
                <a:latin typeface="PT Sans" pitchFamily="34" charset="0"/>
                <a:ea typeface="PT Sans" pitchFamily="34" charset="-122"/>
                <a:cs typeface="PT Sans" pitchFamily="34" charset="-120"/>
              </a:rPr>
              <a:t>"Yiyecek israfı, gizli bir açlık krizidir."</a:t>
            </a:r>
            <a:endParaRPr lang="en-US" sz="2350" dirty="0"/>
          </a:p>
        </p:txBody>
      </p:sp>
      <p:sp>
        <p:nvSpPr>
          <p:cNvPr id="5" name="Text 2"/>
          <p:cNvSpPr/>
          <p:nvPr/>
        </p:nvSpPr>
        <p:spPr>
          <a:xfrm>
            <a:off x="6324124" y="4636294"/>
            <a:ext cx="7468553" cy="383024"/>
          </a:xfrm>
          <a:prstGeom prst="rect">
            <a:avLst/>
          </a:prstGeom>
          <a:noFill/>
          <a:ln/>
        </p:spPr>
        <p:txBody>
          <a:bodyPr wrap="none" lIns="0" tIns="0" rIns="0" bIns="0" rtlCol="0" anchor="t"/>
          <a:lstStyle/>
          <a:p>
            <a:pPr algn="l" indent="0" marL="0">
              <a:lnSpc>
                <a:spcPts val="3000"/>
              </a:lnSpc>
              <a:buNone/>
            </a:pPr>
            <a:endParaRPr lang="en-US" sz="1850" dirty="0"/>
          </a:p>
        </p:txBody>
      </p:sp>
      <p:sp>
        <p:nvSpPr>
          <p:cNvPr id="6" name="Text 3"/>
          <p:cNvSpPr/>
          <p:nvPr/>
        </p:nvSpPr>
        <p:spPr>
          <a:xfrm>
            <a:off x="6324124" y="5288518"/>
            <a:ext cx="7468553" cy="383024"/>
          </a:xfrm>
          <a:prstGeom prst="rect">
            <a:avLst/>
          </a:prstGeom>
          <a:noFill/>
          <a:ln/>
        </p:spPr>
        <p:txBody>
          <a:bodyPr wrap="none" lIns="0" tIns="0" rIns="0" bIns="0" rtlCol="0" anchor="t"/>
          <a:lstStyle/>
          <a:p>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Kübra ORHAN - Bahar TÜRKEL</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85000"/>
            </a:srgbClr>
          </a:solidFill>
          <a:ln/>
        </p:spPr>
      </p:sp>
      <p:sp>
        <p:nvSpPr>
          <p:cNvPr id="4" name="Text 1"/>
          <p:cNvSpPr/>
          <p:nvPr/>
        </p:nvSpPr>
        <p:spPr>
          <a:xfrm>
            <a:off x="837724" y="2625685"/>
            <a:ext cx="6562606" cy="704017"/>
          </a:xfrm>
          <a:prstGeom prst="rect">
            <a:avLst/>
          </a:prstGeom>
          <a:noFill/>
          <a:ln/>
        </p:spPr>
        <p:txBody>
          <a:bodyPr wrap="none" lIns="0" tIns="0" rIns="0" bIns="0" rtlCol="0" anchor="t"/>
          <a:lstStyle/>
          <a:p>
            <a:pPr algn="l" indent="0" marL="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Neden Bu Konuyu Seçtik?</a:t>
            </a:r>
            <a:endParaRPr lang="en-US" sz="4400" dirty="0"/>
          </a:p>
        </p:txBody>
      </p:sp>
      <p:sp>
        <p:nvSpPr>
          <p:cNvPr id="5" name="Text 2"/>
          <p:cNvSpPr/>
          <p:nvPr/>
        </p:nvSpPr>
        <p:spPr>
          <a:xfrm>
            <a:off x="837724" y="3688675"/>
            <a:ext cx="12954952" cy="1915120"/>
          </a:xfrm>
          <a:prstGeom prst="rect">
            <a:avLst/>
          </a:prstGeom>
          <a:noFill/>
          <a:ln/>
        </p:spPr>
        <p:txBody>
          <a:bodyPr wrap="square" lIns="0" tIns="0" rIns="0" bIns="0" rtlCol="0" anchor="t"/>
          <a:lstStyle/>
          <a:p>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Gıda israfı, sadece ekonomik bir kayıp değil; aynı zamanda etik, çevresel ve insani bir krizdir. Dünya genelinde milyonlarca insan açlıkla mücadele ederken, her yıl milyarlarca ton yiyecek çöpe gidiyor. Bu çelişki, sürdürülebilirlik ve adalet kavramlarını doğrudan tehdit ediyor.</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Bu projeyi seçmemizin temel nedeni, veriye dayalı analizlerle bu sorunun boyutlarını ortaya koymak, farkındalık yaratmak ve çözüm yollarına ışık tutmaktır. Çünkü inanıyoruz ki, </a:t>
            </a:r>
            <a:pPr algn="l" indent="0" marL="0">
              <a:lnSpc>
                <a:spcPts val="3000"/>
              </a:lnSpc>
              <a:buNone/>
            </a:pPr>
            <a:r>
              <a:rPr lang="en-US" sz="1850" b="1" dirty="0">
                <a:solidFill>
                  <a:srgbClr val="00002E"/>
                </a:solidFill>
                <a:latin typeface="PT Sans" pitchFamily="34" charset="0"/>
                <a:ea typeface="PT Sans" pitchFamily="34" charset="-122"/>
                <a:cs typeface="PT Sans" pitchFamily="34" charset="-120"/>
              </a:rPr>
              <a:t>israfı anlamadan çözüm üretilemez.</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837724" y="1314093"/>
            <a:ext cx="7468553" cy="560141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37724" y="1528286"/>
            <a:ext cx="6185535" cy="4639151"/>
          </a:xfrm>
          <a:prstGeom prst="rect">
            <a:avLst/>
          </a:prstGeom>
        </p:spPr>
      </p:pic>
      <p:sp>
        <p:nvSpPr>
          <p:cNvPr id="3" name="Text 0"/>
          <p:cNvSpPr/>
          <p:nvPr/>
        </p:nvSpPr>
        <p:spPr>
          <a:xfrm>
            <a:off x="837724" y="6436638"/>
            <a:ext cx="6185535" cy="383024"/>
          </a:xfrm>
          <a:prstGeom prst="rect">
            <a:avLst/>
          </a:prstGeom>
          <a:noFill/>
          <a:ln/>
        </p:spPr>
        <p:txBody>
          <a:bodyPr wrap="none" lIns="0" tIns="0" rIns="0" bIns="0" rtlCol="0" anchor="t"/>
          <a:lstStyle/>
          <a:p>
            <a:pPr algn="l" indent="0" marL="0">
              <a:lnSpc>
                <a:spcPts val="3000"/>
              </a:lnSpc>
              <a:buNone/>
            </a:pPr>
            <a:endParaRPr lang="en-US" sz="1850" dirty="0"/>
          </a:p>
        </p:txBody>
      </p:sp>
      <p:sp>
        <p:nvSpPr>
          <p:cNvPr id="4" name="Text 1"/>
          <p:cNvSpPr/>
          <p:nvPr/>
        </p:nvSpPr>
        <p:spPr>
          <a:xfrm>
            <a:off x="7614761" y="1409819"/>
            <a:ext cx="6185535" cy="766048"/>
          </a:xfrm>
          <a:prstGeom prst="rect">
            <a:avLst/>
          </a:prstGeom>
          <a:noFill/>
          <a:ln/>
        </p:spPr>
        <p:txBody>
          <a:bodyPr wrap="square" lIns="0" tIns="0" rIns="0" bIns="0" rtlCol="0" anchor="t"/>
          <a:lstStyle/>
          <a:p>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Bu grafikte görüldüğü üzere, bazı ülkelerde gıda israfının ekonomik etkisi görece daha düşüktür. Bu durum;</a:t>
            </a:r>
            <a:endParaRPr lang="en-US" sz="1850" dirty="0"/>
          </a:p>
        </p:txBody>
      </p:sp>
      <p:sp>
        <p:nvSpPr>
          <p:cNvPr id="5" name="Text 2"/>
          <p:cNvSpPr/>
          <p:nvPr/>
        </p:nvSpPr>
        <p:spPr>
          <a:xfrm>
            <a:off x="7614761" y="2391251"/>
            <a:ext cx="6185535" cy="766048"/>
          </a:xfrm>
          <a:prstGeom prst="rect">
            <a:avLst/>
          </a:prstGeom>
          <a:noFill/>
          <a:ln/>
        </p:spPr>
        <p:txBody>
          <a:bodyPr wrap="square" lIns="0" tIns="0" rIns="0" bIns="0" rtlCol="0" anchor="t"/>
          <a:lstStyle/>
          <a:p>
            <a:pPr algn="l" marL="342900" indent="-342900">
              <a:lnSpc>
                <a:spcPts val="3000"/>
              </a:lnSpc>
              <a:buSzPct val="100000"/>
              <a:buChar char="•"/>
            </a:pPr>
            <a:r>
              <a:rPr lang="en-US" sz="1850" b="1" dirty="0">
                <a:solidFill>
                  <a:srgbClr val="00002E"/>
                </a:solidFill>
                <a:latin typeface="PT Sans" pitchFamily="34" charset="0"/>
                <a:ea typeface="PT Sans" pitchFamily="34" charset="-122"/>
                <a:cs typeface="PT Sans" pitchFamily="34" charset="-120"/>
              </a:rPr>
              <a:t>Üretim ve tüketim zincirlerinin daha verimli yönetildiğini</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a:t>
            </a:r>
            <a:endParaRPr lang="en-US" sz="1850" dirty="0"/>
          </a:p>
        </p:txBody>
      </p:sp>
      <p:sp>
        <p:nvSpPr>
          <p:cNvPr id="6" name="Text 3"/>
          <p:cNvSpPr/>
          <p:nvPr/>
        </p:nvSpPr>
        <p:spPr>
          <a:xfrm>
            <a:off x="7614761" y="3241000"/>
            <a:ext cx="6185535" cy="766048"/>
          </a:xfrm>
          <a:prstGeom prst="rect">
            <a:avLst/>
          </a:prstGeom>
          <a:noFill/>
          <a:ln/>
        </p:spPr>
        <p:txBody>
          <a:bodyPr wrap="square" lIns="0" tIns="0" rIns="0" bIns="0" rtlCol="0" anchor="t"/>
          <a:lstStyle/>
          <a:p>
            <a:pPr algn="l" marL="342900" indent="-342900">
              <a:lnSpc>
                <a:spcPts val="3000"/>
              </a:lnSpc>
              <a:buSzPct val="100000"/>
              <a:buChar char="•"/>
            </a:pPr>
            <a:r>
              <a:rPr lang="en-US" sz="1850" b="1" dirty="0">
                <a:solidFill>
                  <a:srgbClr val="00002E"/>
                </a:solidFill>
                <a:latin typeface="PT Sans" pitchFamily="34" charset="0"/>
                <a:ea typeface="PT Sans" pitchFamily="34" charset="-122"/>
                <a:cs typeface="PT Sans" pitchFamily="34" charset="-120"/>
              </a:rPr>
              <a:t>Fazla üretim yapılmadığını veya iyi bir gıda paylaşım sistemi olduğunu</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a:t>
            </a:r>
            <a:endParaRPr lang="en-US" sz="1850" dirty="0"/>
          </a:p>
        </p:txBody>
      </p:sp>
      <p:sp>
        <p:nvSpPr>
          <p:cNvPr id="7" name="Text 4"/>
          <p:cNvSpPr/>
          <p:nvPr/>
        </p:nvSpPr>
        <p:spPr>
          <a:xfrm>
            <a:off x="7614761" y="4090749"/>
            <a:ext cx="6185535" cy="766048"/>
          </a:xfrm>
          <a:prstGeom prst="rect">
            <a:avLst/>
          </a:prstGeom>
          <a:noFill/>
          <a:ln/>
        </p:spPr>
        <p:txBody>
          <a:bodyPr wrap="square" lIns="0" tIns="0" rIns="0" bIns="0" rtlCol="0" anchor="t"/>
          <a:lstStyle/>
          <a:p>
            <a:pPr algn="l" marL="342900" indent="-342900">
              <a:lnSpc>
                <a:spcPts val="3000"/>
              </a:lnSpc>
              <a:buSzPct val="100000"/>
              <a:buChar char="•"/>
            </a:pPr>
            <a:r>
              <a:rPr lang="en-US" sz="1850" b="1" dirty="0">
                <a:solidFill>
                  <a:srgbClr val="00002E"/>
                </a:solidFill>
                <a:latin typeface="PT Sans" pitchFamily="34" charset="0"/>
                <a:ea typeface="PT Sans" pitchFamily="34" charset="-122"/>
                <a:cs typeface="PT Sans" pitchFamily="34" charset="-120"/>
              </a:rPr>
              <a:t>Ve belki de gıda israfı verilerinin tam raporlanmadığını da gösterebilir.</a:t>
            </a:r>
            <a:endParaRPr lang="en-US" sz="1850" dirty="0"/>
          </a:p>
        </p:txBody>
      </p:sp>
      <p:sp>
        <p:nvSpPr>
          <p:cNvPr id="8" name="Text 5"/>
          <p:cNvSpPr/>
          <p:nvPr/>
        </p:nvSpPr>
        <p:spPr>
          <a:xfrm>
            <a:off x="7614761" y="5072182"/>
            <a:ext cx="6185535" cy="1149072"/>
          </a:xfrm>
          <a:prstGeom prst="rect">
            <a:avLst/>
          </a:prstGeom>
          <a:noFill/>
          <a:ln/>
        </p:spPr>
        <p:txBody>
          <a:bodyPr wrap="square" lIns="0" tIns="0" rIns="0" bIns="0" rtlCol="0" anchor="t"/>
          <a:lstStyle/>
          <a:p>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Ayrıca bu ülkeler, gıda israfını önlemeye yönelik politikalar ve toplumsal farkındalık açısından diğer ülkelere göre daha etkili yöntemler benimsemiş olabilir.</a:t>
            </a:r>
            <a:endParaRPr lang="en-US" sz="1850" dirty="0"/>
          </a:p>
        </p:txBody>
      </p:sp>
      <p:sp>
        <p:nvSpPr>
          <p:cNvPr id="9" name="Text 6"/>
          <p:cNvSpPr/>
          <p:nvPr/>
        </p:nvSpPr>
        <p:spPr>
          <a:xfrm>
            <a:off x="7614761" y="6436638"/>
            <a:ext cx="6185535" cy="383024"/>
          </a:xfrm>
          <a:prstGeom prst="rect">
            <a:avLst/>
          </a:prstGeom>
          <a:noFill/>
          <a:ln/>
        </p:spPr>
        <p:txBody>
          <a:bodyPr wrap="none" lIns="0" tIns="0" rIns="0" bIns="0" rtlCol="0" anchor="t"/>
          <a:lstStyle/>
          <a:p>
            <a:pPr algn="l" indent="0" marL="0">
              <a:lnSpc>
                <a:spcPts val="3000"/>
              </a:lnSpc>
              <a:buNone/>
            </a:pP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20341" y="908090"/>
            <a:ext cx="7022663" cy="5266968"/>
          </a:xfrm>
          <a:prstGeom prst="rect">
            <a:avLst/>
          </a:prstGeom>
        </p:spPr>
      </p:pic>
      <p:sp>
        <p:nvSpPr>
          <p:cNvPr id="3" name="Text 0"/>
          <p:cNvSpPr/>
          <p:nvPr/>
        </p:nvSpPr>
        <p:spPr>
          <a:xfrm>
            <a:off x="8773835" y="908090"/>
            <a:ext cx="5043726" cy="4218742"/>
          </a:xfrm>
          <a:prstGeom prst="rect">
            <a:avLst/>
          </a:prstGeom>
          <a:noFill/>
          <a:ln/>
        </p:spPr>
        <p:txBody>
          <a:bodyPr wrap="square" lIns="0" tIns="0" rIns="0" bIns="0" rtlCol="0" anchor="t"/>
          <a:lstStyle/>
          <a:p>
            <a:pPr algn="l" indent="0" marL="0">
              <a:lnSpc>
                <a:spcPts val="3650"/>
              </a:lnSpc>
              <a:buNone/>
            </a:pPr>
            <a:r>
              <a:rPr lang="en-US" sz="2300" dirty="0">
                <a:solidFill>
                  <a:srgbClr val="00002E"/>
                </a:solidFill>
                <a:latin typeface="PT Sans" pitchFamily="34" charset="0"/>
                <a:ea typeface="PT Sans" pitchFamily="34" charset="-122"/>
                <a:cs typeface="PT Sans" pitchFamily="34" charset="-120"/>
              </a:rPr>
              <a:t>En çok israf yapan ülkeler arasında, gıda kategorilerine göre israf miktarı farklılık göstermektedir.</a:t>
            </a:r>
            <a:pPr algn="l" indent="0" marL="0">
              <a:lnSpc>
                <a:spcPts val="3650"/>
              </a:lnSpc>
              <a:buNone/>
            </a:pPr>
            <a:r>
              <a:rPr lang="en-US" sz="2300" dirty="0">
                <a:solidFill>
                  <a:srgbClr val="00002E"/>
                </a:solidFill>
                <a:latin typeface="PT Sans" pitchFamily="34" charset="0"/>
                <a:ea typeface="PT Sans" pitchFamily="34" charset="-122"/>
                <a:cs typeface="PT Sans" pitchFamily="34" charset="-120"/>
              </a:rPr>
              <a:t>
</a:t>
            </a:r>
            <a:pPr algn="l" indent="0" marL="0">
              <a:lnSpc>
                <a:spcPts val="3650"/>
              </a:lnSpc>
              <a:buNone/>
            </a:pPr>
            <a:r>
              <a:rPr lang="en-US" sz="2300" dirty="0">
                <a:solidFill>
                  <a:srgbClr val="00002E"/>
                </a:solidFill>
                <a:latin typeface="PT Sans" pitchFamily="34" charset="0"/>
                <a:ea typeface="PT Sans" pitchFamily="34" charset="-122"/>
                <a:cs typeface="PT Sans" pitchFamily="34" charset="-120"/>
              </a:rPr>
              <a:t>Örneğin bazı ülkelerde sebze-meyve israfı öne çıkarken, bazılarında tahıllar ya da süt ürünleri öne çıkıyor.</a:t>
            </a:r>
            <a:pPr algn="l" indent="0" marL="0">
              <a:lnSpc>
                <a:spcPts val="3650"/>
              </a:lnSpc>
              <a:buNone/>
            </a:pPr>
            <a:r>
              <a:rPr lang="en-US" sz="2300" dirty="0">
                <a:solidFill>
                  <a:srgbClr val="00002E"/>
                </a:solidFill>
                <a:latin typeface="PT Sans" pitchFamily="34" charset="0"/>
                <a:ea typeface="PT Sans" pitchFamily="34" charset="-122"/>
                <a:cs typeface="PT Sans" pitchFamily="34" charset="-120"/>
              </a:rPr>
              <a:t>
</a:t>
            </a:r>
            <a:pPr algn="l" indent="0" marL="0">
              <a:lnSpc>
                <a:spcPts val="3650"/>
              </a:lnSpc>
              <a:buNone/>
            </a:pPr>
            <a:r>
              <a:rPr lang="en-US" sz="2300" dirty="0">
                <a:solidFill>
                  <a:srgbClr val="00002E"/>
                </a:solidFill>
                <a:latin typeface="PT Sans" pitchFamily="34" charset="0"/>
                <a:ea typeface="PT Sans" pitchFamily="34" charset="-122"/>
                <a:cs typeface="PT Sans" pitchFamily="34" charset="-120"/>
              </a:rPr>
              <a:t>Bu grafik, ülke ve kategori bazlı israf farklarını gözler önüne seriyor. Her ülkenin israf alışkanlığı farklı.</a:t>
            </a:r>
            <a:endParaRPr lang="en-US" sz="2300" dirty="0"/>
          </a:p>
        </p:txBody>
      </p:sp>
      <p:sp>
        <p:nvSpPr>
          <p:cNvPr id="4" name="Shape 1"/>
          <p:cNvSpPr/>
          <p:nvPr/>
        </p:nvSpPr>
        <p:spPr>
          <a:xfrm>
            <a:off x="8422362" y="908090"/>
            <a:ext cx="30480" cy="4218742"/>
          </a:xfrm>
          <a:prstGeom prst="rect">
            <a:avLst/>
          </a:prstGeom>
          <a:solidFill>
            <a:srgbClr val="2D4DF2"/>
          </a:solidFill>
          <a:ln/>
        </p:spPr>
      </p:sp>
      <p:sp>
        <p:nvSpPr>
          <p:cNvPr id="5" name="Text 2"/>
          <p:cNvSpPr/>
          <p:nvPr/>
        </p:nvSpPr>
        <p:spPr>
          <a:xfrm>
            <a:off x="820341" y="6702266"/>
            <a:ext cx="12989719" cy="375047"/>
          </a:xfrm>
          <a:prstGeom prst="rect">
            <a:avLst/>
          </a:prstGeom>
          <a:noFill/>
          <a:ln/>
        </p:spPr>
        <p:txBody>
          <a:bodyPr wrap="none" lIns="0" tIns="0" rIns="0" bIns="0" rtlCol="0" anchor="t"/>
          <a:lstStyle/>
          <a:p>
            <a:pPr algn="l" indent="0" marL="0">
              <a:lnSpc>
                <a:spcPts val="2950"/>
              </a:lnSpc>
              <a:buNone/>
            </a:pPr>
            <a:endParaRPr lang="en-US" sz="1800" dirty="0"/>
          </a:p>
        </p:txBody>
      </p:sp>
      <p:sp>
        <p:nvSpPr>
          <p:cNvPr id="6" name="Text 3"/>
          <p:cNvSpPr/>
          <p:nvPr/>
        </p:nvSpPr>
        <p:spPr>
          <a:xfrm>
            <a:off x="820341" y="7340918"/>
            <a:ext cx="12989719" cy="375047"/>
          </a:xfrm>
          <a:prstGeom prst="rect">
            <a:avLst/>
          </a:prstGeom>
          <a:noFill/>
          <a:ln/>
        </p:spPr>
        <p:txBody>
          <a:bodyPr wrap="none" lIns="0" tIns="0" rIns="0" bIns="0" rtlCol="0" anchor="t"/>
          <a:lstStyle/>
          <a:p>
            <a:pPr algn="l" indent="0" marL="0">
              <a:lnSpc>
                <a:spcPts val="2950"/>
              </a:lnSpc>
              <a:buNone/>
            </a:pPr>
            <a:endParaRPr lang="en-US" sz="1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1347192"/>
            <a:ext cx="12954952" cy="766048"/>
          </a:xfrm>
          <a:prstGeom prst="rect">
            <a:avLst/>
          </a:prstGeom>
          <a:noFill/>
          <a:ln/>
        </p:spPr>
        <p:txBody>
          <a:bodyPr wrap="square" lIns="0" tIns="0" rIns="0" bIns="0" rtlCol="0" anchor="t"/>
          <a:lstStyle/>
          <a:p>
            <a:pPr algn="l" marL="342900" indent="-342900">
              <a:lnSpc>
                <a:spcPts val="3000"/>
              </a:lnSpc>
              <a:buSzPct val="100000"/>
              <a:buFont typeface="+mj-lt"/>
              <a:buAutoNum type="arabicPeriod" startAt="1"/>
            </a:pPr>
            <a:r>
              <a:rPr lang="en-US" sz="1850" b="1" dirty="0">
                <a:solidFill>
                  <a:srgbClr val="00002E"/>
                </a:solidFill>
                <a:latin typeface="PT Sans" pitchFamily="34" charset="0"/>
                <a:ea typeface="PT Sans" pitchFamily="34" charset="-122"/>
                <a:cs typeface="PT Sans" pitchFamily="34" charset="-120"/>
              </a:rPr>
              <a:t>ABD (USA):</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Süt ürünleri ve tahıllarda yüksek israf dikkat çekiyor. Endüstriyel tüketim alışkanlıkları ve porsiyon büyüklükleri etkili olabilir.</a:t>
            </a:r>
            <a:endParaRPr lang="en-US" sz="1850" dirty="0"/>
          </a:p>
        </p:txBody>
      </p:sp>
      <p:sp>
        <p:nvSpPr>
          <p:cNvPr id="3" name="Text 1"/>
          <p:cNvSpPr/>
          <p:nvPr/>
        </p:nvSpPr>
        <p:spPr>
          <a:xfrm>
            <a:off x="837724" y="2196941"/>
            <a:ext cx="12954952"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2"/>
            </a:pPr>
            <a:r>
              <a:rPr lang="en-US" sz="1850" b="1" dirty="0">
                <a:solidFill>
                  <a:srgbClr val="00002E"/>
                </a:solidFill>
                <a:latin typeface="PT Sans" pitchFamily="34" charset="0"/>
                <a:ea typeface="PT Sans" pitchFamily="34" charset="-122"/>
                <a:cs typeface="PT Sans" pitchFamily="34" charset="-120"/>
              </a:rPr>
              <a:t>Avustralya:</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Sebze ve meyve israfı çok yüksek. Taze ürün tüketiminin fazla olması ve planlama eksiklikleri etkili olabilir.</a:t>
            </a:r>
            <a:endParaRPr lang="en-US" sz="1850" dirty="0"/>
          </a:p>
        </p:txBody>
      </p:sp>
      <p:sp>
        <p:nvSpPr>
          <p:cNvPr id="4" name="Text 2"/>
          <p:cNvSpPr/>
          <p:nvPr/>
        </p:nvSpPr>
        <p:spPr>
          <a:xfrm>
            <a:off x="837724" y="2663666"/>
            <a:ext cx="12954952"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3"/>
            </a:pPr>
            <a:r>
              <a:rPr lang="en-US" sz="1850" b="1" dirty="0">
                <a:solidFill>
                  <a:srgbClr val="00002E"/>
                </a:solidFill>
                <a:latin typeface="PT Sans" pitchFamily="34" charset="0"/>
                <a:ea typeface="PT Sans" pitchFamily="34" charset="-122"/>
                <a:cs typeface="PT Sans" pitchFamily="34" charset="-120"/>
              </a:rPr>
              <a:t>Kanada:</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Et ürünleri ve süt grubunda öne çıkıyor. Yüksek yaşam standardı, fazla alışveriş ve evsel atık etkili olabilir.</a:t>
            </a:r>
            <a:endParaRPr lang="en-US" sz="1850" dirty="0"/>
          </a:p>
        </p:txBody>
      </p:sp>
      <p:sp>
        <p:nvSpPr>
          <p:cNvPr id="5" name="Text 3"/>
          <p:cNvSpPr/>
          <p:nvPr/>
        </p:nvSpPr>
        <p:spPr>
          <a:xfrm>
            <a:off x="837724" y="3130391"/>
            <a:ext cx="12954952"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4"/>
            </a:pPr>
            <a:r>
              <a:rPr lang="en-US" sz="1850" b="1" dirty="0">
                <a:solidFill>
                  <a:srgbClr val="00002E"/>
                </a:solidFill>
                <a:latin typeface="PT Sans" pitchFamily="34" charset="0"/>
                <a:ea typeface="PT Sans" pitchFamily="34" charset="-122"/>
                <a:cs typeface="PT Sans" pitchFamily="34" charset="-120"/>
              </a:rPr>
              <a:t>Almanya:</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Tahıl ve hazır gıdalarda yüksek israf görülüyor. Raf ömrü kısa ürünlerin atık oranı yüksek.</a:t>
            </a:r>
            <a:endParaRPr lang="en-US" sz="1850" dirty="0"/>
          </a:p>
        </p:txBody>
      </p:sp>
      <p:sp>
        <p:nvSpPr>
          <p:cNvPr id="6" name="Text 4"/>
          <p:cNvSpPr/>
          <p:nvPr/>
        </p:nvSpPr>
        <p:spPr>
          <a:xfrm>
            <a:off x="837724" y="3597116"/>
            <a:ext cx="12954952"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5"/>
            </a:pPr>
            <a:r>
              <a:rPr lang="en-US" sz="1850" b="1" dirty="0">
                <a:solidFill>
                  <a:srgbClr val="00002E"/>
                </a:solidFill>
                <a:latin typeface="PT Sans" pitchFamily="34" charset="0"/>
                <a:ea typeface="PT Sans" pitchFamily="34" charset="-122"/>
                <a:cs typeface="PT Sans" pitchFamily="34" charset="-120"/>
              </a:rPr>
              <a:t>Birleşik Krallık (UK): </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Geniş dağılım var; sebze, süt ürünleri ve hazır gıdalarda dengeli fakat yüksek israf.</a:t>
            </a:r>
            <a:endParaRPr lang="en-US" sz="1850" dirty="0"/>
          </a:p>
        </p:txBody>
      </p:sp>
      <p:sp>
        <p:nvSpPr>
          <p:cNvPr id="7" name="Text 5"/>
          <p:cNvSpPr/>
          <p:nvPr/>
        </p:nvSpPr>
        <p:spPr>
          <a:xfrm>
            <a:off x="837724" y="4063841"/>
            <a:ext cx="12954952"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6"/>
            </a:pPr>
            <a:r>
              <a:rPr lang="en-US" sz="1850" b="1" dirty="0">
                <a:solidFill>
                  <a:srgbClr val="00002E"/>
                </a:solidFill>
                <a:latin typeface="PT Sans" pitchFamily="34" charset="0"/>
                <a:ea typeface="PT Sans" pitchFamily="34" charset="-122"/>
                <a:cs typeface="PT Sans" pitchFamily="34" charset="-120"/>
              </a:rPr>
              <a:t>Fransa:</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Süt ürünleri ve meyve israfında öne çıkıyor. Taze gıda kültürüne rağmen israf oranı yüksek.</a:t>
            </a:r>
            <a:endParaRPr lang="en-US" sz="1850" dirty="0"/>
          </a:p>
        </p:txBody>
      </p:sp>
      <p:sp>
        <p:nvSpPr>
          <p:cNvPr id="8" name="Text 6"/>
          <p:cNvSpPr/>
          <p:nvPr/>
        </p:nvSpPr>
        <p:spPr>
          <a:xfrm>
            <a:off x="837724" y="4530566"/>
            <a:ext cx="12954952"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7"/>
            </a:pPr>
            <a:r>
              <a:rPr lang="en-US" sz="1850" b="1" dirty="0">
                <a:solidFill>
                  <a:srgbClr val="00002E"/>
                </a:solidFill>
                <a:latin typeface="PT Sans" pitchFamily="34" charset="0"/>
                <a:ea typeface="PT Sans" pitchFamily="34" charset="-122"/>
                <a:cs typeface="PT Sans" pitchFamily="34" charset="-120"/>
              </a:rPr>
              <a:t>İtalya: </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Sebze ve meyve kategorilerinde israf yüksek. Geleneksel mutfak alışkanlıkları ve alışveriş sıklığı etkili olabilir.</a:t>
            </a:r>
            <a:endParaRPr lang="en-US" sz="1850" dirty="0"/>
          </a:p>
        </p:txBody>
      </p:sp>
      <p:sp>
        <p:nvSpPr>
          <p:cNvPr id="9" name="Text 7"/>
          <p:cNvSpPr/>
          <p:nvPr/>
        </p:nvSpPr>
        <p:spPr>
          <a:xfrm>
            <a:off x="837724" y="4997291"/>
            <a:ext cx="12954952"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8"/>
            </a:pPr>
            <a:r>
              <a:rPr lang="en-US" sz="1850" b="1" dirty="0">
                <a:solidFill>
                  <a:srgbClr val="00002E"/>
                </a:solidFill>
                <a:latin typeface="PT Sans" pitchFamily="34" charset="0"/>
                <a:ea typeface="PT Sans" pitchFamily="34" charset="-122"/>
                <a:cs typeface="PT Sans" pitchFamily="34" charset="-120"/>
              </a:rPr>
              <a:t>İspanya:</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Meyve ve tahıllar öne çıkıyor. Özellikle fazla alınan ekmek türü ürünlerin israfı yüksek olabilir.</a:t>
            </a:r>
            <a:endParaRPr lang="en-US" sz="1850" dirty="0"/>
          </a:p>
        </p:txBody>
      </p:sp>
      <p:sp>
        <p:nvSpPr>
          <p:cNvPr id="10" name="Text 8"/>
          <p:cNvSpPr/>
          <p:nvPr/>
        </p:nvSpPr>
        <p:spPr>
          <a:xfrm>
            <a:off x="837724" y="5464016"/>
            <a:ext cx="12954952"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9"/>
            </a:pPr>
            <a:r>
              <a:rPr lang="en-US" sz="1850" b="1" dirty="0">
                <a:solidFill>
                  <a:srgbClr val="00002E"/>
                </a:solidFill>
                <a:latin typeface="PT Sans" pitchFamily="34" charset="0"/>
                <a:ea typeface="PT Sans" pitchFamily="34" charset="-122"/>
                <a:cs typeface="PT Sans" pitchFamily="34" charset="-120"/>
              </a:rPr>
              <a:t>Japonya: </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İsrafın büyük kısmı hazır gıdalar ve sebzelerde. Tüketim tarihi hassasiyeti ve ambalajlı ürünlerin fazlalığı etkili.</a:t>
            </a:r>
            <a:endParaRPr lang="en-US" sz="1850" dirty="0"/>
          </a:p>
        </p:txBody>
      </p:sp>
      <p:sp>
        <p:nvSpPr>
          <p:cNvPr id="11" name="Text 9"/>
          <p:cNvSpPr/>
          <p:nvPr/>
        </p:nvSpPr>
        <p:spPr>
          <a:xfrm>
            <a:off x="837724" y="5930741"/>
            <a:ext cx="12954952" cy="383024"/>
          </a:xfrm>
          <a:prstGeom prst="rect">
            <a:avLst/>
          </a:prstGeom>
          <a:noFill/>
          <a:ln/>
        </p:spPr>
        <p:txBody>
          <a:bodyPr wrap="none" lIns="0" tIns="0" rIns="0" bIns="0" rtlCol="0" anchor="t"/>
          <a:lstStyle/>
          <a:p>
            <a:pPr algn="l" marL="342900" indent="-342900">
              <a:lnSpc>
                <a:spcPts val="3000"/>
              </a:lnSpc>
              <a:buSzPct val="100000"/>
              <a:buFont typeface="+mj-lt"/>
              <a:buAutoNum type="arabicPeriod" startAt="10"/>
            </a:pPr>
            <a:r>
              <a:rPr lang="en-US" sz="1850" b="1" dirty="0">
                <a:solidFill>
                  <a:srgbClr val="00002E"/>
                </a:solidFill>
                <a:latin typeface="PT Sans" pitchFamily="34" charset="0"/>
                <a:ea typeface="PT Sans" pitchFamily="34" charset="-122"/>
                <a:cs typeface="PT Sans" pitchFamily="34" charset="-120"/>
              </a:rPr>
              <a:t>Güney Kore:</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Sebze ve hazır gıdalarda öne çıkıyor. Yoğun şehir yaşamı ve dışarıdan yemek alışkanlıkları etkili olabilir.</a:t>
            </a:r>
            <a:endParaRPr lang="en-US" sz="1850" dirty="0"/>
          </a:p>
        </p:txBody>
      </p:sp>
      <p:sp>
        <p:nvSpPr>
          <p:cNvPr id="12" name="Text 10"/>
          <p:cNvSpPr/>
          <p:nvPr/>
        </p:nvSpPr>
        <p:spPr>
          <a:xfrm>
            <a:off x="837724" y="6582966"/>
            <a:ext cx="12954952" cy="383024"/>
          </a:xfrm>
          <a:prstGeom prst="rect">
            <a:avLst/>
          </a:prstGeom>
          <a:noFill/>
          <a:ln/>
        </p:spPr>
        <p:txBody>
          <a:bodyPr wrap="none" lIns="0" tIns="0" rIns="0" bIns="0" rtlCol="0" anchor="t"/>
          <a:lstStyle/>
          <a:p>
            <a:pPr algn="l" indent="0" marL="0">
              <a:lnSpc>
                <a:spcPts val="3000"/>
              </a:lnSpc>
              <a:buNone/>
            </a:pP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37724" y="1493282"/>
            <a:ext cx="6185535" cy="5243036"/>
          </a:xfrm>
          <a:prstGeom prst="rect">
            <a:avLst/>
          </a:prstGeom>
        </p:spPr>
      </p:pic>
      <p:sp>
        <p:nvSpPr>
          <p:cNvPr id="3" name="Text 0"/>
          <p:cNvSpPr/>
          <p:nvPr/>
        </p:nvSpPr>
        <p:spPr>
          <a:xfrm>
            <a:off x="7614761" y="1770936"/>
            <a:ext cx="6185535" cy="1408033"/>
          </a:xfrm>
          <a:prstGeom prst="rect">
            <a:avLst/>
          </a:prstGeom>
          <a:noFill/>
          <a:ln/>
        </p:spPr>
        <p:txBody>
          <a:bodyPr wrap="square" lIns="0" tIns="0" rIns="0" bIns="0" rtlCol="0" anchor="t"/>
          <a:lstStyle/>
          <a:p>
            <a:pPr algn="l" indent="0" marL="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Sayısal Değişkenler Arası Korelasyon</a:t>
            </a:r>
            <a:endParaRPr lang="en-US" sz="4400" dirty="0"/>
          </a:p>
        </p:txBody>
      </p:sp>
      <p:sp>
        <p:nvSpPr>
          <p:cNvPr id="4" name="Text 1"/>
          <p:cNvSpPr/>
          <p:nvPr/>
        </p:nvSpPr>
        <p:spPr>
          <a:xfrm>
            <a:off x="7614761" y="3418284"/>
            <a:ext cx="6185535" cy="3064193"/>
          </a:xfrm>
          <a:prstGeom prst="rect">
            <a:avLst/>
          </a:prstGeom>
          <a:noFill/>
          <a:ln/>
        </p:spPr>
        <p:txBody>
          <a:bodyPr wrap="square" lIns="0" tIns="0" rIns="0" bIns="0" rtlCol="0" anchor="t"/>
          <a:lstStyle/>
          <a:p>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Bu ısı haritası, veri setimizdeki sayısal değişkenler arasındaki istatistiksel ilişkiyi gösterir.</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Renkler ve değerler, iki değişkenin birbiriyle ne kadar ilişkili olduğunu ifade eder.</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Örneğin, "Total Waste (Tons)" ve "Economic Loss" değişkenleri arasında yüksek pozitif korelasyon görülmektedir.</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Bu grafik, model kurarken hangi değişkenlerin daha anlamlı olduğunu belirlememize yardımcı olur.</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324124" y="1964888"/>
            <a:ext cx="6703933" cy="704017"/>
          </a:xfrm>
          <a:prstGeom prst="rect">
            <a:avLst/>
          </a:prstGeom>
          <a:noFill/>
          <a:ln/>
        </p:spPr>
        <p:txBody>
          <a:bodyPr wrap="none" lIns="0" tIns="0" rIns="0" bIns="0" rtlCol="0" anchor="t"/>
          <a:lstStyle/>
          <a:p>
            <a:pPr algn="l" indent="0" marL="0">
              <a:lnSpc>
                <a:spcPts val="5500"/>
              </a:lnSpc>
              <a:buNone/>
            </a:pPr>
            <a:r>
              <a:rPr lang="en-US" sz="4400" dirty="0">
                <a:solidFill>
                  <a:srgbClr val="00002E"/>
                </a:solidFill>
                <a:latin typeface="Nunito Semi Bold" pitchFamily="34" charset="0"/>
                <a:ea typeface="Nunito Semi Bold" pitchFamily="34" charset="-122"/>
                <a:cs typeface="Nunito Semi Bold" pitchFamily="34" charset="-120"/>
              </a:rPr>
              <a:t>Genel Sonuçlar/Çıkarımlar</a:t>
            </a:r>
            <a:endParaRPr lang="en-US" sz="4400" dirty="0"/>
          </a:p>
        </p:txBody>
      </p:sp>
      <p:sp>
        <p:nvSpPr>
          <p:cNvPr id="4" name="Text 1"/>
          <p:cNvSpPr/>
          <p:nvPr/>
        </p:nvSpPr>
        <p:spPr>
          <a:xfrm>
            <a:off x="6324124" y="3027878"/>
            <a:ext cx="7468553" cy="39064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000000"/>
                </a:solidFill>
                <a:latin typeface="PT Sans" pitchFamily="34" charset="0"/>
                <a:ea typeface="PT Sans" pitchFamily="34" charset="-122"/>
                <a:cs typeface="PT Sans" pitchFamily="34" charset="-120"/>
              </a:rPr>
              <a:t>📈</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a:t>
            </a:r>
            <a:pPr algn="l" indent="0" marL="0">
              <a:lnSpc>
                <a:spcPts val="3000"/>
              </a:lnSpc>
              <a:buNone/>
            </a:pPr>
            <a:r>
              <a:rPr lang="en-US" sz="1850" b="1" dirty="0">
                <a:solidFill>
                  <a:srgbClr val="00002E"/>
                </a:solidFill>
                <a:latin typeface="PT Sans" pitchFamily="34" charset="0"/>
                <a:ea typeface="PT Sans" pitchFamily="34" charset="-122"/>
                <a:cs typeface="PT Sans" pitchFamily="34" charset="-120"/>
              </a:rPr>
              <a:t>Gıda israfı arttıkça ekonomik kayıp da artıyor.</a:t>
            </a:r>
            <a:endParaRPr lang="en-US" sz="1850" dirty="0"/>
          </a:p>
        </p:txBody>
      </p:sp>
      <p:sp>
        <p:nvSpPr>
          <p:cNvPr id="5" name="Text 2"/>
          <p:cNvSpPr/>
          <p:nvPr/>
        </p:nvSpPr>
        <p:spPr>
          <a:xfrm>
            <a:off x="6324124" y="3502223"/>
            <a:ext cx="7468553" cy="39064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000000"/>
                </a:solidFill>
                <a:latin typeface="PT Sans" pitchFamily="34" charset="0"/>
                <a:ea typeface="PT Sans" pitchFamily="34" charset="-122"/>
                <a:cs typeface="PT Sans" pitchFamily="34" charset="-120"/>
              </a:rPr>
              <a:t>🏠</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a:t>
            </a:r>
            <a:pPr algn="l" indent="0" marL="0">
              <a:lnSpc>
                <a:spcPts val="3000"/>
              </a:lnSpc>
              <a:buNone/>
            </a:pPr>
            <a:r>
              <a:rPr lang="en-US" sz="1850" b="1" dirty="0">
                <a:solidFill>
                  <a:srgbClr val="00002E"/>
                </a:solidFill>
                <a:latin typeface="PT Sans" pitchFamily="34" charset="0"/>
                <a:ea typeface="PT Sans" pitchFamily="34" charset="-122"/>
                <a:cs typeface="PT Sans" pitchFamily="34" charset="-120"/>
              </a:rPr>
              <a:t>Evsel israf oranı yüksek, bireysel farkındalık şart.</a:t>
            </a:r>
            <a:endParaRPr lang="en-US" sz="1850" dirty="0"/>
          </a:p>
        </p:txBody>
      </p:sp>
      <p:sp>
        <p:nvSpPr>
          <p:cNvPr id="6" name="Text 3"/>
          <p:cNvSpPr/>
          <p:nvPr/>
        </p:nvSpPr>
        <p:spPr>
          <a:xfrm>
            <a:off x="6324124" y="3976568"/>
            <a:ext cx="7468553" cy="39064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000000"/>
                </a:solidFill>
                <a:latin typeface="PT Sans" pitchFamily="34" charset="0"/>
                <a:ea typeface="PT Sans" pitchFamily="34" charset="-122"/>
                <a:cs typeface="PT Sans" pitchFamily="34" charset="-120"/>
              </a:rPr>
              <a:t>🍖</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a:t>
            </a:r>
            <a:pPr algn="l" indent="0" marL="0">
              <a:lnSpc>
                <a:spcPts val="3000"/>
              </a:lnSpc>
              <a:buNone/>
            </a:pPr>
            <a:r>
              <a:rPr lang="en-US" sz="1850" b="1" dirty="0">
                <a:solidFill>
                  <a:srgbClr val="00002E"/>
                </a:solidFill>
                <a:latin typeface="PT Sans" pitchFamily="34" charset="0"/>
                <a:ea typeface="PT Sans" pitchFamily="34" charset="-122"/>
                <a:cs typeface="PT Sans" pitchFamily="34" charset="-120"/>
              </a:rPr>
              <a:t>Et ve süt gibi bazı gıdalar daha yüksek ekonomik zarar yaratıyor.</a:t>
            </a:r>
            <a:endParaRPr lang="en-US" sz="1850" dirty="0"/>
          </a:p>
        </p:txBody>
      </p:sp>
      <p:sp>
        <p:nvSpPr>
          <p:cNvPr id="7" name="Text 4"/>
          <p:cNvSpPr/>
          <p:nvPr/>
        </p:nvSpPr>
        <p:spPr>
          <a:xfrm>
            <a:off x="6324124" y="4450913"/>
            <a:ext cx="7468553" cy="39064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000000"/>
                </a:solidFill>
                <a:latin typeface="PT Sans" pitchFamily="34" charset="0"/>
                <a:ea typeface="PT Sans" pitchFamily="34" charset="-122"/>
                <a:cs typeface="PT Sans" pitchFamily="34" charset="-120"/>
              </a:rPr>
              <a:t>👤</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a:t>
            </a:r>
            <a:pPr algn="l" indent="0" marL="0">
              <a:lnSpc>
                <a:spcPts val="3000"/>
              </a:lnSpc>
              <a:buNone/>
            </a:pPr>
            <a:r>
              <a:rPr lang="en-US" sz="1850" b="1" dirty="0">
                <a:solidFill>
                  <a:srgbClr val="00002E"/>
                </a:solidFill>
                <a:latin typeface="PT Sans" pitchFamily="34" charset="0"/>
                <a:ea typeface="PT Sans" pitchFamily="34" charset="-122"/>
                <a:cs typeface="PT Sans" pitchFamily="34" charset="-120"/>
              </a:rPr>
              <a:t>Kişi başı israf ülkeler arasında ciddi fark gösteriyor.</a:t>
            </a:r>
            <a:endParaRPr lang="en-US" sz="1850" dirty="0"/>
          </a:p>
        </p:txBody>
      </p:sp>
      <p:sp>
        <p:nvSpPr>
          <p:cNvPr id="8" name="Text 5"/>
          <p:cNvSpPr/>
          <p:nvPr/>
        </p:nvSpPr>
        <p:spPr>
          <a:xfrm>
            <a:off x="6324124" y="4925258"/>
            <a:ext cx="7468553" cy="39064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000000"/>
                </a:solidFill>
                <a:latin typeface="PT Sans" pitchFamily="34" charset="0"/>
                <a:ea typeface="PT Sans" pitchFamily="34" charset="-122"/>
                <a:cs typeface="PT Sans" pitchFamily="34" charset="-120"/>
              </a:rPr>
              <a:t>📅</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a:t>
            </a:r>
            <a:pPr algn="l" indent="0" marL="0">
              <a:lnSpc>
                <a:spcPts val="3000"/>
              </a:lnSpc>
              <a:buNone/>
            </a:pPr>
            <a:r>
              <a:rPr lang="en-US" sz="1850" b="1" dirty="0">
                <a:solidFill>
                  <a:srgbClr val="00002E"/>
                </a:solidFill>
                <a:latin typeface="PT Sans" pitchFamily="34" charset="0"/>
                <a:ea typeface="PT Sans" pitchFamily="34" charset="-122"/>
                <a:cs typeface="PT Sans" pitchFamily="34" charset="-120"/>
              </a:rPr>
              <a:t>Yıllar içinde genel israf eğilimi artış yönünde.</a:t>
            </a:r>
            <a:endParaRPr lang="en-US" sz="1850" dirty="0"/>
          </a:p>
        </p:txBody>
      </p:sp>
      <p:sp>
        <p:nvSpPr>
          <p:cNvPr id="9" name="Text 6"/>
          <p:cNvSpPr/>
          <p:nvPr/>
        </p:nvSpPr>
        <p:spPr>
          <a:xfrm>
            <a:off x="6324124" y="5399603"/>
            <a:ext cx="7468553" cy="39064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000000"/>
                </a:solidFill>
                <a:latin typeface="PT Sans" pitchFamily="34" charset="0"/>
                <a:ea typeface="PT Sans" pitchFamily="34" charset="-122"/>
                <a:cs typeface="PT Sans" pitchFamily="34" charset="-120"/>
              </a:rPr>
              <a:t>🤖</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a:t>
            </a:r>
            <a:pPr algn="l" indent="0" marL="0">
              <a:lnSpc>
                <a:spcPts val="3000"/>
              </a:lnSpc>
              <a:buNone/>
            </a:pPr>
            <a:r>
              <a:rPr lang="en-US" sz="1850" b="1" dirty="0">
                <a:solidFill>
                  <a:srgbClr val="00002E"/>
                </a:solidFill>
                <a:latin typeface="PT Sans" pitchFamily="34" charset="0"/>
                <a:ea typeface="PT Sans" pitchFamily="34" charset="-122"/>
                <a:cs typeface="PT Sans" pitchFamily="34" charset="-120"/>
              </a:rPr>
              <a:t>Tahmin modelleri en çok “Total Waste” değişkenine önem verdi.</a:t>
            </a:r>
            <a:endParaRPr lang="en-US" sz="1850" dirty="0"/>
          </a:p>
        </p:txBody>
      </p:sp>
      <p:sp>
        <p:nvSpPr>
          <p:cNvPr id="10" name="Text 7"/>
          <p:cNvSpPr/>
          <p:nvPr/>
        </p:nvSpPr>
        <p:spPr>
          <a:xfrm>
            <a:off x="6324124" y="5873948"/>
            <a:ext cx="7468553" cy="390644"/>
          </a:xfrm>
          <a:prstGeom prst="rect">
            <a:avLst/>
          </a:prstGeom>
          <a:noFill/>
          <a:ln/>
        </p:spPr>
        <p:txBody>
          <a:bodyPr wrap="none" lIns="0" tIns="0" rIns="0" bIns="0" rtlCol="0" anchor="t"/>
          <a:lstStyle/>
          <a:p>
            <a:pPr algn="l" marL="342900" indent="-342900">
              <a:lnSpc>
                <a:spcPts val="3000"/>
              </a:lnSpc>
              <a:buSzPct val="100000"/>
              <a:buChar char="•"/>
            </a:pPr>
            <a:r>
              <a:rPr lang="en-US" sz="1850" dirty="0">
                <a:solidFill>
                  <a:srgbClr val="000000"/>
                </a:solidFill>
                <a:latin typeface="PT Sans" pitchFamily="34" charset="0"/>
                <a:ea typeface="PT Sans" pitchFamily="34" charset="-122"/>
                <a:cs typeface="PT Sans" pitchFamily="34" charset="-120"/>
              </a:rPr>
              <a:t>🌍</a:t>
            </a:r>
            <a:pPr algn="l" indent="0" marL="0">
              <a:lnSpc>
                <a:spcPts val="3000"/>
              </a:lnSpc>
              <a:buNone/>
            </a:pPr>
            <a:r>
              <a:rPr lang="en-US" sz="1850" dirty="0">
                <a:solidFill>
                  <a:srgbClr val="00002E"/>
                </a:solidFill>
                <a:latin typeface="PT Sans" pitchFamily="34" charset="0"/>
                <a:ea typeface="PT Sans" pitchFamily="34" charset="-122"/>
                <a:cs typeface="PT Sans" pitchFamily="34" charset="-120"/>
              </a:rPr>
              <a:t> </a:t>
            </a:r>
            <a:pPr algn="l" indent="0" marL="0">
              <a:lnSpc>
                <a:spcPts val="3000"/>
              </a:lnSpc>
              <a:buNone/>
            </a:pPr>
            <a:r>
              <a:rPr lang="en-US" sz="1850" b="1" dirty="0">
                <a:solidFill>
                  <a:srgbClr val="00002E"/>
                </a:solidFill>
                <a:latin typeface="PT Sans" pitchFamily="34" charset="0"/>
                <a:ea typeface="PT Sans" pitchFamily="34" charset="-122"/>
                <a:cs typeface="PT Sans" pitchFamily="34" charset="-120"/>
              </a:rPr>
              <a:t>Her ülke için farklı israf profili var, özel stratejiler gerekiyor.</a:t>
            </a: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2025-05-15T01:50:49Z</dcterms:created>
  <dcterms:modified xsi:type="dcterms:W3CDTF">2025-05-15T01:50:49Z</dcterms:modified>
</cp:coreProperties>
</file>